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62" r:id="rId3"/>
    <p:sldId id="343" r:id="rId4"/>
    <p:sldId id="351" r:id="rId5"/>
    <p:sldId id="268" r:id="rId6"/>
    <p:sldId id="270" r:id="rId7"/>
    <p:sldId id="358" r:id="rId8"/>
    <p:sldId id="359" r:id="rId9"/>
    <p:sldId id="360" r:id="rId10"/>
    <p:sldId id="361" r:id="rId11"/>
    <p:sldId id="362" r:id="rId12"/>
    <p:sldId id="363" r:id="rId13"/>
    <p:sldId id="352" r:id="rId14"/>
    <p:sldId id="353" r:id="rId15"/>
    <p:sldId id="354" r:id="rId16"/>
    <p:sldId id="364" r:id="rId17"/>
    <p:sldId id="282" r:id="rId18"/>
    <p:sldId id="350" r:id="rId19"/>
    <p:sldId id="355" r:id="rId20"/>
    <p:sldId id="31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2A9028"/>
    <a:srgbClr val="FF3399"/>
    <a:srgbClr val="FFCCCC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dit.com/r/MapPorn/comments/1hi07c/voronoi_map_thiessen_polygons_of_the_usa_based_on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dit.com/r/MapPorn/comments/1hi07c/voronoi_map_thiessen_polygons_of_the_usa_based_on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join/ZRwGaVKg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7118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08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2 -(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데 반해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301579" y="4614032"/>
            <a:ext cx="11588843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미국은 여름 방학이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긴 데 반해 </a:t>
            </a:r>
            <a:r>
              <a:rPr lang="ko-KR" altLang="en-US" sz="3600" b="1" dirty="0">
                <a:latin typeface="+mn-ea"/>
              </a:rPr>
              <a:t>한국은 여름 방학이 아주 짧아요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ko-KR" altLang="en-US" sz="3600" b="1" dirty="0">
                <a:latin typeface="+mn-ea"/>
              </a:rPr>
              <a:t>그 대신 겨울 방학이 길답니다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852042"/>
            <a:ext cx="70712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미국은 새 학년이 </a:t>
            </a:r>
            <a:r>
              <a:rPr lang="en-US" altLang="ko-KR" sz="3000" dirty="0">
                <a:latin typeface="+mn-ea"/>
              </a:rPr>
              <a:t>8</a:t>
            </a:r>
            <a:r>
              <a:rPr lang="ko-KR" altLang="en-US" sz="3000" dirty="0">
                <a:latin typeface="+mn-ea"/>
              </a:rPr>
              <a:t>월이나 </a:t>
            </a:r>
            <a:r>
              <a:rPr lang="en-US" altLang="ko-KR" sz="3000" dirty="0">
                <a:latin typeface="+mn-ea"/>
              </a:rPr>
              <a:t>9</a:t>
            </a:r>
            <a:r>
              <a:rPr lang="ko-KR" altLang="en-US" sz="3000" dirty="0">
                <a:latin typeface="+mn-ea"/>
              </a:rPr>
              <a:t>월에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시작하는 데 반해 </a:t>
            </a:r>
            <a:r>
              <a:rPr lang="ko-KR" altLang="en-US" sz="3000" dirty="0">
                <a:latin typeface="+mn-ea"/>
              </a:rPr>
              <a:t>한국은 </a:t>
            </a:r>
            <a:r>
              <a:rPr lang="en-US" altLang="ko-KR" sz="3000" dirty="0">
                <a:latin typeface="+mn-ea"/>
              </a:rPr>
              <a:t>3</a:t>
            </a:r>
            <a:r>
              <a:rPr lang="ko-KR" altLang="en-US" sz="3000" dirty="0">
                <a:latin typeface="+mn-ea"/>
              </a:rPr>
              <a:t>월에 시작한답니다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2250635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8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월에 시작하지 않아요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798297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한국은 언제 새 학년이 시작되는지 알아요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42DCE2-3EFB-4E5F-B6D1-EEAEF2430BD9}"/>
              </a:ext>
            </a:extLst>
          </p:cNvPr>
          <p:cNvGrpSpPr/>
          <p:nvPr/>
        </p:nvGrpSpPr>
        <p:grpSpPr>
          <a:xfrm>
            <a:off x="8442961" y="552292"/>
            <a:ext cx="3145882" cy="3542187"/>
            <a:chOff x="8740143" y="21739"/>
            <a:chExt cx="2773831" cy="3151072"/>
          </a:xfrm>
        </p:grpSpPr>
        <p:pic>
          <p:nvPicPr>
            <p:cNvPr id="12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B8BB7A49-A97F-4EEB-8760-BFFAB7888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C726E5-4882-40AD-88FD-862F833C08F2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867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507985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09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1 -(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나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19182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주어진 시간은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많지 않으나 </a:t>
            </a:r>
            <a:r>
              <a:rPr lang="ko-KR" altLang="en-US" sz="3600" b="1" dirty="0">
                <a:latin typeface="+mn-ea"/>
              </a:rPr>
              <a:t>열정이 있잖아요</a:t>
            </a:r>
            <a:r>
              <a:rPr lang="en-US" altLang="ko-KR" sz="3600" b="1" dirty="0">
                <a:latin typeface="+mn-ea"/>
              </a:rPr>
              <a:t>.</a:t>
            </a:r>
            <a:r>
              <a:rPr lang="ko-KR" altLang="en-US" sz="3600" b="1" dirty="0">
                <a:latin typeface="+mn-ea"/>
              </a:rPr>
              <a:t> 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48779" y="2774729"/>
            <a:ext cx="731506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학생들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이번에는 시간이 좀 부족했어요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48780" y="1047484"/>
            <a:ext cx="7015336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지난번 프로젝트는 아주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잘했어요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그러나 </a:t>
            </a:r>
            <a:r>
              <a:rPr lang="ko-KR" altLang="en-US" sz="3000" dirty="0">
                <a:latin typeface="+mn-ea"/>
              </a:rPr>
              <a:t>이번 프로젝트는 조금 아쉬워요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48779" y="3423771"/>
            <a:ext cx="116533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시간이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부족했으나</a:t>
            </a:r>
            <a:r>
              <a:rPr lang="ko-KR" altLang="en-US" sz="3000" dirty="0">
                <a:latin typeface="+mn-ea"/>
              </a:rPr>
              <a:t> 연휴가 있었잖아요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026" name="Picture 2" descr="marsha_but">
            <a:extLst>
              <a:ext uri="{FF2B5EF4-FFF2-40B4-BE49-F238E27FC236}">
                <a16:creationId xmlns:a16="http://schemas.microsoft.com/office/drawing/2014/main" id="{9072FC06-8EF3-4DC9-88FD-76A32617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116" y="508169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1C4B4C-0022-4BD9-AD78-CFB4EB2FA880}"/>
              </a:ext>
            </a:extLst>
          </p:cNvPr>
          <p:cNvSpPr txBox="1"/>
          <p:nvPr/>
        </p:nvSpPr>
        <p:spPr>
          <a:xfrm>
            <a:off x="9121473" y="3040250"/>
            <a:ext cx="28786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©psychotactics.com</a:t>
            </a:r>
          </a:p>
        </p:txBody>
      </p:sp>
    </p:spTree>
    <p:extLst>
      <p:ext uri="{BB962C8B-B14F-4D97-AF65-F5344CB8AC3E}">
        <p14:creationId xmlns:p14="http://schemas.microsoft.com/office/powerpoint/2010/main" val="238199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7" y="296271"/>
            <a:ext cx="540140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09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2 -(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며</a:t>
            </a:r>
            <a:endParaRPr lang="en-US" sz="32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6339838" y="2880335"/>
            <a:ext cx="585216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네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두 가지 이상의 사실을 나열할 때 이 문법을 써요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6339839" y="2314410"/>
            <a:ext cx="585216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‘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푸들이며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에 쓰였어요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6339839" y="1146637"/>
            <a:ext cx="585216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이 전단지에서 오늘의 문법이 쓰인 예를 보세요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4" name="Picture 4" descr="Question Of The Day Clipart">
            <a:extLst>
              <a:ext uri="{FF2B5EF4-FFF2-40B4-BE49-F238E27FC236}">
                <a16:creationId xmlns:a16="http://schemas.microsoft.com/office/drawing/2014/main" id="{684DE086-D7C5-4E0D-A992-86387F171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1101301"/>
            <a:ext cx="6014720" cy="30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6958AA-501D-4069-AF15-F639582927FA}"/>
              </a:ext>
            </a:extLst>
          </p:cNvPr>
          <p:cNvSpPr txBox="1"/>
          <p:nvPr/>
        </p:nvSpPr>
        <p:spPr>
          <a:xfrm>
            <a:off x="721360" y="1425263"/>
            <a:ext cx="51511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/>
              <a:t>강아지를 찾습니다</a:t>
            </a:r>
            <a:r>
              <a:rPr lang="en-US" altLang="ko-KR" sz="3200" b="1" dirty="0"/>
              <a:t>!</a:t>
            </a:r>
          </a:p>
          <a:p>
            <a:pPr algn="ctr"/>
            <a:endParaRPr lang="en-US" altLang="ko-KR" sz="2000" dirty="0"/>
          </a:p>
          <a:p>
            <a:pPr algn="ctr"/>
            <a:r>
              <a:rPr lang="ko-KR" altLang="en-US" sz="2800" dirty="0"/>
              <a:t>하얀 </a:t>
            </a:r>
            <a:r>
              <a:rPr lang="ko-KR" altLang="en-US" sz="2800" b="1" dirty="0">
                <a:solidFill>
                  <a:srgbClr val="FF0000"/>
                </a:solidFill>
              </a:rPr>
              <a:t>푸들이며</a:t>
            </a:r>
            <a:r>
              <a:rPr lang="ko-KR" altLang="en-US" sz="2800" dirty="0"/>
              <a:t> 핑크색 옷을 입고 있습니다</a:t>
            </a:r>
            <a:r>
              <a:rPr lang="en-US" altLang="ko-KR" sz="2800" dirty="0"/>
              <a:t>. </a:t>
            </a:r>
          </a:p>
          <a:p>
            <a:pPr algn="ctr"/>
            <a:endParaRPr lang="en-US" altLang="ko-KR" sz="1400" dirty="0"/>
          </a:p>
          <a:p>
            <a:pPr algn="ctr"/>
            <a:r>
              <a:rPr lang="ko-KR" altLang="en-US" sz="2800" dirty="0"/>
              <a:t>연락처</a:t>
            </a:r>
            <a:r>
              <a:rPr lang="en-US" altLang="ko-KR" sz="2800" dirty="0"/>
              <a:t>: 123-456-7890</a:t>
            </a:r>
            <a:endParaRPr lang="en-US" sz="2800" dirty="0"/>
          </a:p>
          <a:p>
            <a:pPr algn="ctr"/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8FB088-359A-4405-B6D1-D286D9521DE5}"/>
              </a:ext>
            </a:extLst>
          </p:cNvPr>
          <p:cNvSpPr txBox="1"/>
          <p:nvPr/>
        </p:nvSpPr>
        <p:spPr>
          <a:xfrm>
            <a:off x="472440" y="4672501"/>
            <a:ext cx="11247120" cy="135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이 전단지를 붙인 사람은 강아지를 잃어버린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주인이며</a:t>
            </a:r>
            <a:r>
              <a:rPr lang="ko-KR" altLang="en-US" sz="3600" b="1" dirty="0">
                <a:latin typeface="+mn-ea"/>
              </a:rPr>
              <a:t> 지금 강아지를 찾으려고 노력하고 있어요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431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FE868C-45B7-466B-80C3-256D9B27D8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21" t="15797" r="12690" b="33913"/>
          <a:stretch/>
        </p:blipFill>
        <p:spPr>
          <a:xfrm>
            <a:off x="228601" y="224978"/>
            <a:ext cx="11773192" cy="538069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4432EF-6962-450E-8606-22A3F273DFE8}"/>
              </a:ext>
            </a:extLst>
          </p:cNvPr>
          <p:cNvSpPr/>
          <p:nvPr/>
        </p:nvSpPr>
        <p:spPr>
          <a:xfrm>
            <a:off x="8577943" y="250372"/>
            <a:ext cx="3385456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95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BD6CCD7-C0E3-4E89-85A4-EB87439E0F1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61E07D-348C-4FF3-A3D2-8DFF77EC7F02}"/>
              </a:ext>
            </a:extLst>
          </p:cNvPr>
          <p:cNvSpPr txBox="1"/>
          <p:nvPr/>
        </p:nvSpPr>
        <p:spPr>
          <a:xfrm>
            <a:off x="3592760" y="3355363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섭취해야만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2B870D-30E7-4419-939B-A60EFFF8E7EA}"/>
              </a:ext>
            </a:extLst>
          </p:cNvPr>
          <p:cNvSpPr txBox="1"/>
          <p:nvPr/>
        </p:nvSpPr>
        <p:spPr>
          <a:xfrm>
            <a:off x="7429500" y="3935146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상하기 십상이다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3BA172-8D31-4F27-A721-BB96701EB5FA}"/>
              </a:ext>
            </a:extLst>
          </p:cNvPr>
          <p:cNvSpPr txBox="1"/>
          <p:nvPr/>
        </p:nvSpPr>
        <p:spPr>
          <a:xfrm>
            <a:off x="3906079" y="4531493"/>
            <a:ext cx="2928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위치해 있으나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2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BD6CCD7-C0E3-4E89-85A4-EB87439E0F1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741851-32E4-4DBC-9A5D-6B1211DF3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21" t="15797" r="12690" b="61317"/>
          <a:stretch/>
        </p:blipFill>
        <p:spPr>
          <a:xfrm>
            <a:off x="218663" y="250372"/>
            <a:ext cx="11773192" cy="208969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4432EF-6962-450E-8606-22A3F273DFE8}"/>
              </a:ext>
            </a:extLst>
          </p:cNvPr>
          <p:cNvSpPr/>
          <p:nvPr/>
        </p:nvSpPr>
        <p:spPr>
          <a:xfrm>
            <a:off x="8577943" y="250372"/>
            <a:ext cx="3385456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95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3EEAA0-5072-4FC3-A2D9-EDC91EAD15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54" t="37826" r="13342" b="19687"/>
          <a:stretch/>
        </p:blipFill>
        <p:spPr>
          <a:xfrm>
            <a:off x="924340" y="2340071"/>
            <a:ext cx="10659786" cy="3692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DDA45C-9D57-4C21-99BE-7A853046F69C}"/>
              </a:ext>
            </a:extLst>
          </p:cNvPr>
          <p:cNvSpPr txBox="1"/>
          <p:nvPr/>
        </p:nvSpPr>
        <p:spPr>
          <a:xfrm>
            <a:off x="4512852" y="2423719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이해하게끔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86B4B1-024B-463E-A741-055CA48DCFB6}"/>
              </a:ext>
            </a:extLst>
          </p:cNvPr>
          <p:cNvSpPr txBox="1"/>
          <p:nvPr/>
        </p:nvSpPr>
        <p:spPr>
          <a:xfrm>
            <a:off x="1365461" y="3705018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0000"/>
                </a:solidFill>
              </a:rPr>
              <a:t>2</a:t>
            </a:r>
            <a:r>
              <a:rPr lang="ko-KR" altLang="en-US" sz="2400" dirty="0">
                <a:solidFill>
                  <a:srgbClr val="FF0000"/>
                </a:solidFill>
              </a:rPr>
              <a:t>배 증가했다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E33FA0-9FA0-4013-9FE1-D3917EB35BEC}"/>
              </a:ext>
            </a:extLst>
          </p:cNvPr>
          <p:cNvSpPr txBox="1"/>
          <p:nvPr/>
        </p:nvSpPr>
        <p:spPr>
          <a:xfrm>
            <a:off x="3244210" y="4186561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뛰어나며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37A5C1-4188-42A4-BB13-7B76B7CFDB35}"/>
              </a:ext>
            </a:extLst>
          </p:cNvPr>
          <p:cNvSpPr txBox="1"/>
          <p:nvPr/>
        </p:nvSpPr>
        <p:spPr>
          <a:xfrm>
            <a:off x="6663017" y="5028570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달리는 데 반해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5B2309-4605-41AA-889B-7096F57AB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34" t="34963" r="12417" b="31408"/>
          <a:stretch/>
        </p:blipFill>
        <p:spPr>
          <a:xfrm>
            <a:off x="1851481" y="2055693"/>
            <a:ext cx="8489038" cy="22073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E34BAD-415A-4BAE-8B2D-1018DE9ABC03}"/>
              </a:ext>
            </a:extLst>
          </p:cNvPr>
          <p:cNvSpPr/>
          <p:nvPr/>
        </p:nvSpPr>
        <p:spPr>
          <a:xfrm>
            <a:off x="251650" y="252185"/>
            <a:ext cx="2166430" cy="996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96</a:t>
            </a:r>
            <a:r>
              <a:rPr lang="ko-KR" altLang="en-US" sz="3200" dirty="0"/>
              <a:t>쪽 읽기</a:t>
            </a:r>
            <a:endParaRPr lang="en-US" sz="32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1634B848-E0F0-4D62-822B-50C770D3BD9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AF733-C333-497F-9285-59D03B622217}"/>
              </a:ext>
            </a:extLst>
          </p:cNvPr>
          <p:cNvSpPr txBox="1"/>
          <p:nvPr/>
        </p:nvSpPr>
        <p:spPr>
          <a:xfrm>
            <a:off x="2196425" y="226759"/>
            <a:ext cx="9385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보로노이 다이어그램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6FA79-34B7-4205-AEB2-DD02D774AFFB}"/>
              </a:ext>
            </a:extLst>
          </p:cNvPr>
          <p:cNvSpPr txBox="1"/>
          <p:nvPr/>
        </p:nvSpPr>
        <p:spPr>
          <a:xfrm rot="21376826">
            <a:off x="324693" y="1196563"/>
            <a:ext cx="9048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CCFF"/>
                </a:solidFill>
                <a:latin typeface="Broadway" panose="04040905080B02020502" pitchFamily="82" charset="0"/>
              </a:rPr>
              <a:t>Voronoi Diagram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C78423-27BE-4553-BA91-6284476B089C}"/>
              </a:ext>
            </a:extLst>
          </p:cNvPr>
          <p:cNvSpPr/>
          <p:nvPr/>
        </p:nvSpPr>
        <p:spPr>
          <a:xfrm>
            <a:off x="1102355" y="4597453"/>
            <a:ext cx="99872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202122"/>
                </a:solidFill>
                <a:latin typeface="Arial" panose="020B0604020202020204" pitchFamily="34" charset="0"/>
              </a:rPr>
              <a:t>보로노이 다이어그램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은 평면을 특정 점까지의 거리가 가장 가까운 점의 집합으로 </a:t>
            </a:r>
            <a:r>
              <a:rPr lang="ko-KR" altLang="en-US" sz="3000" dirty="0">
                <a:solidFill>
                  <a:srgbClr val="0B0080"/>
                </a:solidFill>
                <a:latin typeface="Arial" panose="020B0604020202020204" pitchFamily="34" charset="0"/>
              </a:rPr>
              <a:t>분할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한 그림이다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767147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5C13DA99-1C7F-47A8-9C99-2CC448B89D9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A0EA63-2CFB-4987-B9D7-6F4C85735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69" y="1036320"/>
            <a:ext cx="3353015" cy="239268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29D9F7-FDF8-4F93-B071-3A336B399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961" y="1036319"/>
            <a:ext cx="3343379" cy="239268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0E7C6B-37A8-4BAD-BB6C-786FD7CDE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877" y="1036319"/>
            <a:ext cx="3353015" cy="239268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73EBF4-E098-49F2-9907-CE7D213CAA1B}"/>
              </a:ext>
            </a:extLst>
          </p:cNvPr>
          <p:cNvSpPr/>
          <p:nvPr/>
        </p:nvSpPr>
        <p:spPr>
          <a:xfrm>
            <a:off x="619749" y="4375835"/>
            <a:ext cx="109728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202122"/>
                </a:solidFill>
                <a:latin typeface="+mn-ea"/>
              </a:rPr>
              <a:t>보로노이 다이어그램</a:t>
            </a:r>
            <a:r>
              <a:rPr lang="ko-KR" altLang="en-US" sz="3000" dirty="0">
                <a:solidFill>
                  <a:srgbClr val="202122"/>
                </a:solidFill>
                <a:latin typeface="+mn-ea"/>
              </a:rPr>
              <a:t>은 잠자리의 날개나 벌집</a:t>
            </a:r>
            <a:r>
              <a:rPr lang="en-US" altLang="ko-KR" sz="3000" dirty="0">
                <a:solidFill>
                  <a:srgbClr val="202122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202122"/>
                </a:solidFill>
                <a:latin typeface="+mn-ea"/>
              </a:rPr>
              <a:t>기린의 무늬 등 자연 구조와 닮아 예술적 가치가 높기 때문에</a:t>
            </a:r>
            <a:r>
              <a:rPr lang="en-US" altLang="ko-KR" sz="3000" dirty="0">
                <a:solidFill>
                  <a:srgbClr val="202122"/>
                </a:solidFill>
                <a:latin typeface="+mn-ea"/>
              </a:rPr>
              <a:t> </a:t>
            </a:r>
            <a:r>
              <a:rPr lang="ko-KR" altLang="en-US" sz="3000" dirty="0">
                <a:solidFill>
                  <a:srgbClr val="202122"/>
                </a:solidFill>
                <a:latin typeface="+mn-ea"/>
              </a:rPr>
              <a:t>건축에도 많이 사용되고 있다</a:t>
            </a:r>
            <a:r>
              <a:rPr lang="en-US" altLang="ko-KR" sz="3000" dirty="0">
                <a:solidFill>
                  <a:srgbClr val="202122"/>
                </a:solidFill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22579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2E55C45F-8CD1-48E1-BE53-3513AA039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-12887"/>
            <a:ext cx="10864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C41EDB-66EF-4FE1-8440-D3ED8003BD52}"/>
              </a:ext>
            </a:extLst>
          </p:cNvPr>
          <p:cNvSpPr/>
          <p:nvPr/>
        </p:nvSpPr>
        <p:spPr>
          <a:xfrm>
            <a:off x="10718800" y="5512704"/>
            <a:ext cx="14732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https://www.reddit.com/r/MapPorn/comments/1hi07c/voronoi_map_thiessen_polygons_of_the_usa_based_on/</a:t>
            </a:r>
            <a:endParaRPr lang="en-US" sz="1200" dirty="0"/>
          </a:p>
        </p:txBody>
      </p:sp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id="{A6D2E428-45BC-45C3-95B8-8CD2CF3F6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58" r="62082"/>
          <a:stretch/>
        </p:blipFill>
        <p:spPr bwMode="auto">
          <a:xfrm>
            <a:off x="0" y="5604451"/>
            <a:ext cx="4803494" cy="125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886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D19221E-C23E-40EF-9038-A0DC3357265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413524-7893-4470-B590-BCBF6E5C55A4}"/>
              </a:ext>
            </a:extLst>
          </p:cNvPr>
          <p:cNvSpPr/>
          <p:nvPr/>
        </p:nvSpPr>
        <p:spPr>
          <a:xfrm>
            <a:off x="621212" y="353193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26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9B0B4-5BB5-4A52-946B-540C6B1F3D64}"/>
              </a:ext>
            </a:extLst>
          </p:cNvPr>
          <p:cNvSpPr txBox="1"/>
          <p:nvPr/>
        </p:nvSpPr>
        <p:spPr>
          <a:xfrm>
            <a:off x="2536371" y="353193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에스컬레이터에 대한 녹음 자료를 들어 볼 거예요</a:t>
            </a:r>
            <a:r>
              <a:rPr lang="en-US" altLang="ko-KR" sz="3000" b="1" dirty="0"/>
              <a:t>. </a:t>
            </a:r>
            <a:r>
              <a:rPr lang="ko-KR" altLang="en-US" sz="3000" b="1" dirty="0"/>
              <a:t>주요 단어를 메모하면서 들어 보세요</a:t>
            </a:r>
            <a:r>
              <a:rPr lang="en-US" altLang="ko-KR" sz="3000" b="1" dirty="0"/>
              <a:t>.</a:t>
            </a:r>
            <a:endParaRPr lang="en-US" sz="3000" b="1" dirty="0"/>
          </a:p>
        </p:txBody>
      </p:sp>
      <p:sp>
        <p:nvSpPr>
          <p:cNvPr id="9" name="Star: 8 Points 8">
            <a:extLst>
              <a:ext uri="{FF2B5EF4-FFF2-40B4-BE49-F238E27FC236}">
                <a16:creationId xmlns:a16="http://schemas.microsoft.com/office/drawing/2014/main" id="{7B3CACA8-CAE1-4BC6-A0A9-C6DC789D320F}"/>
              </a:ext>
            </a:extLst>
          </p:cNvPr>
          <p:cNvSpPr/>
          <p:nvPr/>
        </p:nvSpPr>
        <p:spPr>
          <a:xfrm>
            <a:off x="535575" y="2246276"/>
            <a:ext cx="1392647" cy="942630"/>
          </a:xfrm>
          <a:prstGeom prst="star8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9B78CF6-1840-4ADB-A331-317C0A615310}"/>
              </a:ext>
            </a:extLst>
          </p:cNvPr>
          <p:cNvSpPr/>
          <p:nvPr/>
        </p:nvSpPr>
        <p:spPr>
          <a:xfrm>
            <a:off x="9209314" y="1368856"/>
            <a:ext cx="2623457" cy="15267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97</a:t>
            </a:r>
            <a:r>
              <a:rPr lang="ko-KR" altLang="en-US" sz="3200" dirty="0"/>
              <a:t>쪽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6AE3EB-CEBD-4CA3-9EE8-31BB44483972}"/>
              </a:ext>
            </a:extLst>
          </p:cNvPr>
          <p:cNvSpPr txBox="1"/>
          <p:nvPr/>
        </p:nvSpPr>
        <p:spPr>
          <a:xfrm>
            <a:off x="621212" y="1621790"/>
            <a:ext cx="547478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듣기 지문 읽기</a:t>
            </a:r>
            <a:endParaRPr lang="en-US" sz="3200" b="1" dirty="0"/>
          </a:p>
        </p:txBody>
      </p:sp>
      <p:pic>
        <p:nvPicPr>
          <p:cNvPr id="7" name="026">
            <a:hlinkClick r:id="" action="ppaction://media"/>
            <a:extLst>
              <a:ext uri="{FF2B5EF4-FFF2-40B4-BE49-F238E27FC236}">
                <a16:creationId xmlns:a16="http://schemas.microsoft.com/office/drawing/2014/main" id="{05B8F2F4-58DC-416C-9852-26CC758F7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8631" y="355245"/>
            <a:ext cx="967740" cy="9677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8C99A3B-3CA4-4783-99E8-7A20FB048589}"/>
              </a:ext>
            </a:extLst>
          </p:cNvPr>
          <p:cNvSpPr/>
          <p:nvPr/>
        </p:nvSpPr>
        <p:spPr>
          <a:xfrm>
            <a:off x="621212" y="3244339"/>
            <a:ext cx="11211559" cy="2909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2800" dirty="0">
                <a:solidFill>
                  <a:srgbClr val="221E1F"/>
                </a:solidFill>
                <a:latin typeface="?"/>
              </a:rPr>
              <a:t>백화점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·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쇼핑 센터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·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역 등 계단이 많아 사람이 오르내리기 힘든 건물이나 지하도에는 에스컬레이터를 설치하여 많은 사람이 편리하게 이동할 수 있도록 하는데요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일반적으로 이러한 에스컬레이터의 속력은 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30m/min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정도이고 지하철역에서는 속력이 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40m/min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정도라고 합니다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그런데 에스컬레이터의 속력이 너무 빠르면 안전사고가 날 수 있겠죠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?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그래서 한국에서는 에스컬레이터의 제한 속력을 법으로 정하고 있습니다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870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 animBg="1"/>
      <p:bldP spid="5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D19221E-C23E-40EF-9038-A0DC3357265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Star: 8 Points 7">
            <a:extLst>
              <a:ext uri="{FF2B5EF4-FFF2-40B4-BE49-F238E27FC236}">
                <a16:creationId xmlns:a16="http://schemas.microsoft.com/office/drawing/2014/main" id="{BC8D08E9-0EFF-45FE-A603-61E0B2FE2556}"/>
              </a:ext>
            </a:extLst>
          </p:cNvPr>
          <p:cNvSpPr/>
          <p:nvPr/>
        </p:nvSpPr>
        <p:spPr>
          <a:xfrm>
            <a:off x="616204" y="156896"/>
            <a:ext cx="1392647" cy="942630"/>
          </a:xfrm>
          <a:prstGeom prst="star8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077932-047A-421D-B448-FD75348B1C7E}"/>
              </a:ext>
            </a:extLst>
          </p:cNvPr>
          <p:cNvSpPr/>
          <p:nvPr/>
        </p:nvSpPr>
        <p:spPr>
          <a:xfrm>
            <a:off x="616204" y="1145842"/>
            <a:ext cx="11226800" cy="38569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이러한 에스컬레이터의 속력은 백화점 같은 곳에서는 중요한 마케팅 전략으로 사용되기도 하는데요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백화점이나 쇼핑 센터에서는 에스컬레이터를 설치하는 위치나 에스컬레이터의 속력을 조절하여 상품판매량을 늘리기도 합니다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사람들이 에스컬레이터를 타고 가는 동안에 주변을 둘러볼 수 있기 때문에 에스컬레이터를 각 층의 가운데에 설치하고 주변에 새로운 상품을 진열하는 것입니다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?"/>
              </a:rPr>
              <a:t>또 사람들이 상품을 더 오래 볼 수 있도록 에스컬레이터의 속력을 느리게 하는 전략을 사용하는 거죠</a:t>
            </a:r>
            <a:r>
              <a:rPr lang="en-US" altLang="ko-KR" sz="2800" dirty="0">
                <a:solidFill>
                  <a:srgbClr val="221E1F"/>
                </a:solidFill>
                <a:latin typeface="?"/>
              </a:rPr>
              <a:t>. 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EE358-374C-4F12-BC4D-A7B94377A57D}"/>
              </a:ext>
            </a:extLst>
          </p:cNvPr>
          <p:cNvSpPr txBox="1"/>
          <p:nvPr/>
        </p:nvSpPr>
        <p:spPr>
          <a:xfrm>
            <a:off x="2525486" y="5151627"/>
            <a:ext cx="9579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오디오를 다시 한 번 들으면서 교과서 </a:t>
            </a:r>
            <a:r>
              <a:rPr lang="en-US" altLang="ko-KR" sz="3000" b="1" dirty="0"/>
              <a:t>97</a:t>
            </a:r>
            <a:r>
              <a:rPr lang="ko-KR" altLang="en-US" sz="3000" b="1" dirty="0"/>
              <a:t>쪽 연습문제를 마무리해 봅시다</a:t>
            </a:r>
            <a:r>
              <a:rPr lang="en-US" altLang="ko-KR" sz="3000" b="1" dirty="0"/>
              <a:t>.</a:t>
            </a:r>
            <a:endParaRPr lang="en-US" sz="3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976F37-B686-4783-9203-DD210AD5B23C}"/>
              </a:ext>
            </a:extLst>
          </p:cNvPr>
          <p:cNvSpPr/>
          <p:nvPr/>
        </p:nvSpPr>
        <p:spPr>
          <a:xfrm>
            <a:off x="646684" y="513326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26</a:t>
            </a:r>
            <a:endParaRPr lang="en-US" sz="1600" dirty="0"/>
          </a:p>
        </p:txBody>
      </p:sp>
      <p:pic>
        <p:nvPicPr>
          <p:cNvPr id="11" name="026">
            <a:hlinkClick r:id="" action="ppaction://media"/>
            <a:extLst>
              <a:ext uri="{FF2B5EF4-FFF2-40B4-BE49-F238E27FC236}">
                <a16:creationId xmlns:a16="http://schemas.microsoft.com/office/drawing/2014/main" id="{8B9D93C6-C74E-4E95-BF6F-92CD1185B5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8386" y="5108156"/>
            <a:ext cx="967740" cy="9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7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Unit </a:t>
            </a:r>
            <a:r>
              <a:rPr lang="en-US" sz="7200" b="1" dirty="0">
                <a:solidFill>
                  <a:schemeClr val="tx1"/>
                </a:solidFill>
              </a:rPr>
              <a:t>10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10619" y="1283196"/>
            <a:ext cx="4181377" cy="16886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b="1" kern="0" dirty="0">
                <a:latin typeface="+mj-lt"/>
                <a:ea typeface="Malgun Gothic" panose="020B0503020000020004" pitchFamily="34" charset="-127"/>
              </a:rPr>
              <a:t>복습 </a:t>
            </a:r>
            <a:r>
              <a:rPr lang="en-US" altLang="ko-KR" sz="9600" b="1" kern="0" dirty="0">
                <a:latin typeface="+mj-lt"/>
                <a:ea typeface="Malgun Gothic" panose="020B0503020000020004" pitchFamily="34" charset="-127"/>
              </a:rPr>
              <a:t>2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6" name="Table 26">
            <a:extLst>
              <a:ext uri="{FF2B5EF4-FFF2-40B4-BE49-F238E27FC236}">
                <a16:creationId xmlns:a16="http://schemas.microsoft.com/office/drawing/2014/main" id="{C5350FD9-6D2F-4493-B00D-84F4259AA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73995"/>
              </p:ext>
            </p:extLst>
          </p:nvPr>
        </p:nvGraphicFramePr>
        <p:xfrm>
          <a:off x="8010619" y="3110184"/>
          <a:ext cx="4182006" cy="3062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1003">
                  <a:extLst>
                    <a:ext uri="{9D8B030D-6E8A-4147-A177-3AD203B41FA5}">
                      <a16:colId xmlns:a16="http://schemas.microsoft.com/office/drawing/2014/main" val="2494478164"/>
                    </a:ext>
                  </a:extLst>
                </a:gridCol>
                <a:gridCol w="2091003">
                  <a:extLst>
                    <a:ext uri="{9D8B030D-6E8A-4147-A177-3AD203B41FA5}">
                      <a16:colId xmlns:a16="http://schemas.microsoft.com/office/drawing/2014/main" val="425761788"/>
                    </a:ext>
                  </a:extLst>
                </a:gridCol>
              </a:tblGrid>
              <a:tr h="15314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06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합리적인 소비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07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음식과 </a:t>
                      </a:r>
                      <a:endParaRPr lang="en-US" altLang="ko-KR" sz="28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건강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09893"/>
                  </a:ext>
                </a:extLst>
              </a:tr>
              <a:tr h="15314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08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생활 속의 단위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09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도형과 공간의 세계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8608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5B5EFC9-4243-4847-BC3D-212A06267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" y="-10890"/>
            <a:ext cx="3942173" cy="3076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D34D10-8E36-409F-9912-53D8EAA5E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491" y="8318"/>
            <a:ext cx="4031761" cy="31018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2E84B3-2E02-4C19-A8B8-916AD7B447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17" b="3380"/>
          <a:stretch/>
        </p:blipFill>
        <p:spPr>
          <a:xfrm>
            <a:off x="4464" y="3079954"/>
            <a:ext cx="3950925" cy="30919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1A7A3B-2265-47A2-A96B-60ECBB4FCA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1920" y="3062083"/>
            <a:ext cx="4070332" cy="311815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A18938-252B-4671-9DF8-E4895C7D5F42}"/>
              </a:ext>
            </a:extLst>
          </p:cNvPr>
          <p:cNvCxnSpPr>
            <a:cxnSpLocks/>
          </p:cNvCxnSpPr>
          <p:nvPr/>
        </p:nvCxnSpPr>
        <p:spPr>
          <a:xfrm flipH="1" flipV="1">
            <a:off x="3935823" y="-11017"/>
            <a:ext cx="19566" cy="618294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78DAC01-4F1A-4091-9F55-7F723114CB7D}"/>
              </a:ext>
            </a:extLst>
          </p:cNvPr>
          <p:cNvCxnSpPr>
            <a:cxnSpLocks/>
          </p:cNvCxnSpPr>
          <p:nvPr/>
        </p:nvCxnSpPr>
        <p:spPr>
          <a:xfrm>
            <a:off x="-6350" y="3091577"/>
            <a:ext cx="8010622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8F0917-3904-4487-AD56-1D557DBD38EC}"/>
              </a:ext>
            </a:extLst>
          </p:cNvPr>
          <p:cNvCxnSpPr>
            <a:cxnSpLocks/>
          </p:cNvCxnSpPr>
          <p:nvPr/>
        </p:nvCxnSpPr>
        <p:spPr>
          <a:xfrm flipH="1" flipV="1">
            <a:off x="7995208" y="8318"/>
            <a:ext cx="19566" cy="618294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06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07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08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09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https://www.reddit.com/r/MapPorn/comments/1hi07c/voronoi_map_thiessen_polygons_of_the_usa_based_on/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33466D34-DF5E-48F9-BF23-9DADA3DC938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71F88-816D-4923-86EB-477362170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86"/>
          <a:stretch/>
        </p:blipFill>
        <p:spPr>
          <a:xfrm>
            <a:off x="1822270" y="1273629"/>
            <a:ext cx="9421499" cy="454250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4104844-83AF-4ABE-8028-6889E14979E7}"/>
              </a:ext>
            </a:extLst>
          </p:cNvPr>
          <p:cNvGrpSpPr/>
          <p:nvPr/>
        </p:nvGrpSpPr>
        <p:grpSpPr>
          <a:xfrm>
            <a:off x="688130" y="300104"/>
            <a:ext cx="4852850" cy="1102943"/>
            <a:chOff x="3011140" y="237179"/>
            <a:chExt cx="4852850" cy="110294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3ABFD81-721E-4E4D-953E-8C63AEF8D872}"/>
                </a:ext>
              </a:extLst>
            </p:cNvPr>
            <p:cNvSpPr/>
            <p:nvPr/>
          </p:nvSpPr>
          <p:spPr>
            <a:xfrm>
              <a:off x="414528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3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9A2A8A-F7CA-40CA-94B8-274D35B87BAF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804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33466D34-DF5E-48F9-BF23-9DADA3DC938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B33404-3CF4-4225-A361-FACC031B5498}"/>
              </a:ext>
            </a:extLst>
          </p:cNvPr>
          <p:cNvSpPr/>
          <p:nvPr/>
        </p:nvSpPr>
        <p:spPr>
          <a:xfrm>
            <a:off x="10036629" y="250371"/>
            <a:ext cx="1926770" cy="178794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워크북 </a:t>
            </a:r>
            <a:r>
              <a:rPr lang="en-US" altLang="ko-KR" sz="2800" dirty="0"/>
              <a:t>41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59CFCD-6007-4977-A0F4-6FE6F6EE2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31" t="20725" r="12772" b="53204"/>
          <a:stretch/>
        </p:blipFill>
        <p:spPr>
          <a:xfrm>
            <a:off x="79512" y="99819"/>
            <a:ext cx="9621079" cy="17879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49CB3-4ED8-4365-9321-DFFB9DEEA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68" t="16087" r="25652" b="7648"/>
          <a:stretch/>
        </p:blipFill>
        <p:spPr>
          <a:xfrm>
            <a:off x="143517" y="1979579"/>
            <a:ext cx="4070021" cy="40717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738B7B-019B-4A56-8D82-747B75B738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09" t="25217" r="49212" b="32754"/>
          <a:stretch/>
        </p:blipFill>
        <p:spPr>
          <a:xfrm>
            <a:off x="4201595" y="2087891"/>
            <a:ext cx="3776869" cy="3666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858C77-42E2-449A-8DD7-FFCB01F05C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664" t="25217" r="14082" b="32754"/>
          <a:stretch/>
        </p:blipFill>
        <p:spPr>
          <a:xfrm>
            <a:off x="8034642" y="2087892"/>
            <a:ext cx="3932327" cy="374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0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71129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06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1 -(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바에야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-1" y="5250841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맛없는 거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먹을 바에야 </a:t>
            </a:r>
            <a:r>
              <a:rPr lang="ko-KR" altLang="en-US" sz="3600" b="1" dirty="0">
                <a:latin typeface="+mn-ea"/>
              </a:rPr>
              <a:t>안 먹는 게 나아요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1" y="2624720"/>
            <a:ext cx="807003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저는 맛있는 아이스크림으로 하나 먹는 게 낫다고 생각해요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1" y="879546"/>
            <a:ext cx="87476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세일하는 아이스크림으로 </a:t>
            </a:r>
            <a:r>
              <a:rPr lang="en-US" altLang="ko-KR" sz="3000" dirty="0">
                <a:latin typeface="+mn-ea"/>
              </a:rPr>
              <a:t>1+1</a:t>
            </a:r>
            <a:r>
              <a:rPr lang="ko-KR" altLang="en-US" sz="3000" dirty="0">
                <a:latin typeface="+mn-ea"/>
              </a:rPr>
              <a:t>을 사겠어요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아니면 값이 두 배고 크기는 훨씬 작지만 맛있는 아이스크림을 먹겠어요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0" y="3815896"/>
            <a:ext cx="116533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그래요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선생님은 그렇게 비싸게 주고 작은 아이스크림 하나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살 바에야 </a:t>
            </a:r>
            <a:r>
              <a:rPr lang="en-US" altLang="ko-KR" sz="3000" dirty="0">
                <a:latin typeface="+mn-ea"/>
              </a:rPr>
              <a:t>1+1</a:t>
            </a:r>
            <a:r>
              <a:rPr lang="ko-KR" altLang="en-US" sz="3000" dirty="0">
                <a:latin typeface="+mn-ea"/>
              </a:rPr>
              <a:t>이 낫다고 생각하는데</a:t>
            </a:r>
            <a:r>
              <a:rPr lang="en-US" altLang="ko-KR" sz="3000" dirty="0">
                <a:latin typeface="+mn-ea"/>
              </a:rPr>
              <a:t>…</a:t>
            </a:r>
            <a:endParaRPr lang="en-US" sz="30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8FAAA-C871-4359-8B7B-ADEE0D9B9813}"/>
              </a:ext>
            </a:extLst>
          </p:cNvPr>
          <p:cNvGrpSpPr/>
          <p:nvPr/>
        </p:nvGrpSpPr>
        <p:grpSpPr>
          <a:xfrm>
            <a:off x="9147280" y="557021"/>
            <a:ext cx="2773831" cy="3151072"/>
            <a:chOff x="8740143" y="21739"/>
            <a:chExt cx="2773831" cy="3151072"/>
          </a:xfrm>
        </p:grpSpPr>
        <p:pic>
          <p:nvPicPr>
            <p:cNvPr id="13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7D6839B9-218A-4C4D-A363-8661E670A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9A98D3-F823-4B59-8EB9-B7233F935A35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06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2 -</a:t>
            </a:r>
            <a:r>
              <a:rPr lang="ko-KR" altLang="en-US" sz="3200" dirty="0">
                <a:latin typeface="+mn-ea"/>
              </a:rPr>
              <a:t>기 십상이다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5141687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계획 없이 소비를 하면 항상 돈이 모자라기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십상이다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448968"/>
            <a:ext cx="7071219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아니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다음 달 용돈 받으려면 아직 </a:t>
            </a:r>
            <a:r>
              <a:rPr lang="en-US" altLang="ko-KR" sz="3000" dirty="0">
                <a:latin typeface="+mn-ea"/>
              </a:rPr>
              <a:t>2</a:t>
            </a:r>
            <a:r>
              <a:rPr lang="ko-KR" altLang="en-US" sz="3000" dirty="0">
                <a:latin typeface="+mn-ea"/>
              </a:rPr>
              <a:t>주나 남았는데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계획을 세우지 않으면 용돈을 그렇게 금방 다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써 버리기 십상이야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1772099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로라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저어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거의 다 쓰고 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5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불 남았어요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87476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이번 달 용돈 얼마 남았니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190FCB-FF13-4A92-B030-327F78290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24" b="99627" l="3297" r="98077">
                        <a14:foregroundMark x1="27198" y1="31716" x2="24725" y2="70522"/>
                        <a14:foregroundMark x1="24725" y1="70522" x2="28571" y2="81716"/>
                        <a14:foregroundMark x1="30495" y1="57090" x2="28297" y2="77612"/>
                        <a14:foregroundMark x1="35165" y1="54478" x2="37088" y2="71642"/>
                        <a14:foregroundMark x1="29945" y1="85821" x2="17582" y2="96269"/>
                        <a14:foregroundMark x1="22527" y1="19030" x2="32418" y2="20149"/>
                        <a14:foregroundMark x1="20055" y1="51493" x2="21978" y2="55597"/>
                        <a14:foregroundMark x1="33791" y1="49627" x2="33791" y2="50746"/>
                        <a14:foregroundMark x1="31593" y1="82463" x2="29945" y2="90299"/>
                        <a14:foregroundMark x1="17308" y1="93657" x2="15110" y2="96269"/>
                        <a14:foregroundMark x1="15110" y1="66791" x2="14835" y2="75373"/>
                        <a14:foregroundMark x1="14560" y1="94403" x2="20330" y2="89552"/>
                        <a14:foregroundMark x1="31868" y1="91791" x2="28297" y2="98507"/>
                        <a14:foregroundMark x1="75000" y1="26119" x2="81593" y2="65672"/>
                        <a14:foregroundMark x1="81593" y1="65672" x2="81593" y2="72761"/>
                        <a14:foregroundMark x1="75275" y1="54104" x2="74451" y2="84701"/>
                        <a14:foregroundMark x1="81044" y1="48881" x2="85714" y2="66418"/>
                        <a14:foregroundMark x1="85714" y1="66418" x2="84615" y2="86194"/>
                        <a14:foregroundMark x1="84615" y1="86194" x2="84341" y2="86567"/>
                        <a14:foregroundMark x1="53297" y1="52612" x2="64560" y2="67910"/>
                        <a14:foregroundMark x1="49451" y1="48134" x2="51099" y2="51493"/>
                        <a14:foregroundMark x1="52747" y1="50373" x2="53022" y2="52239"/>
                        <a14:foregroundMark x1="50000" y1="50746" x2="50275" y2="50746"/>
                        <a14:foregroundMark x1="71703" y1="48507" x2="71703" y2="46269"/>
                        <a14:foregroundMark x1="73077" y1="43657" x2="73352" y2="44403"/>
                        <a14:foregroundMark x1="75000" y1="85821" x2="69231" y2="94030"/>
                        <a14:foregroundMark x1="68407" y1="84701" x2="68132" y2="94030"/>
                        <a14:foregroundMark x1="80495" y1="83955" x2="81044" y2="93657"/>
                        <a14:foregroundMark x1="79945" y1="93284" x2="74451" y2="98507"/>
                        <a14:foregroundMark x1="67582" y1="81716" x2="55495" y2="99627"/>
                        <a14:foregroundMark x1="79396" y1="86567" x2="76374" y2="93284"/>
                        <a14:foregroundMark x1="89286" y1="69403" x2="89286" y2="73507"/>
                        <a14:foregroundMark x1="73352" y1="20522" x2="76374" y2="44403"/>
                        <a14:foregroundMark x1="79945" y1="15672" x2="76648" y2="25746"/>
                        <a14:foregroundMark x1="71154" y1="14179" x2="75275" y2="38060"/>
                        <a14:foregroundMark x1="68132" y1="16045" x2="74725" y2="41045"/>
                        <a14:foregroundMark x1="73352" y1="6716" x2="76099" y2="8582"/>
                        <a14:foregroundMark x1="48901" y1="45522" x2="48901" y2="45522"/>
                        <a14:foregroundMark x1="50824" y1="43657" x2="51099" y2="46642"/>
                        <a14:foregroundMark x1="46429" y1="43284" x2="46429" y2="43284"/>
                        <a14:foregroundMark x1="47253" y1="42537" x2="48077" y2="43657"/>
                        <a14:foregroundMark x1="51923" y1="39552" x2="52473" y2="40672"/>
                        <a14:foregroundMark x1="22802" y1="28358" x2="26648" y2="42537"/>
                        <a14:foregroundMark x1="29121" y1="24254" x2="31868" y2="36194"/>
                        <a14:foregroundMark x1="35714" y1="35075" x2="33791" y2="37687"/>
                        <a14:foregroundMark x1="19231" y1="30970" x2="19231" y2="41045"/>
                        <a14:foregroundMark x1="45330" y1="79851" x2="77473" y2="76866"/>
                        <a14:foregroundMark x1="45879" y1="88806" x2="60714" y2="85075"/>
                        <a14:foregroundMark x1="60714" y1="85075" x2="60714" y2="86194"/>
                        <a14:foregroundMark x1="40385" y1="80224" x2="40110" y2="87687"/>
                        <a14:foregroundMark x1="93407" y1="75746" x2="93681" y2="88806"/>
                        <a14:foregroundMark x1="90110" y1="74254" x2="90934" y2="94030"/>
                        <a14:foregroundMark x1="90934" y1="94030" x2="91484" y2="96642"/>
                        <a14:foregroundMark x1="96703" y1="73134" x2="97253" y2="92910"/>
                        <a14:foregroundMark x1="90110" y1="68284" x2="98077" y2="70149"/>
                        <a14:foregroundMark x1="57692" y1="74627" x2="45055" y2="77612"/>
                        <a14:foregroundMark x1="54121" y1="70896" x2="43681" y2="72761"/>
                        <a14:foregroundMark x1="58791" y1="68657" x2="55220" y2="69030"/>
                        <a14:foregroundMark x1="6044" y1="88060" x2="15110" y2="84701"/>
                        <a14:foregroundMark x1="10165" y1="77612" x2="4670" y2="94030"/>
                        <a14:foregroundMark x1="10714" y1="72015" x2="10165" y2="81716"/>
                        <a14:foregroundMark x1="10989" y1="70896" x2="12088" y2="74627"/>
                        <a14:foregroundMark x1="7692" y1="72015" x2="5220" y2="91045"/>
                        <a14:foregroundMark x1="5220" y1="91045" x2="6319" y2="91791"/>
                        <a14:foregroundMark x1="3297" y1="76493" x2="4670" y2="94776"/>
                        <a14:foregroundMark x1="36813" y1="98507" x2="48077" y2="95522"/>
                        <a14:foregroundMark x1="70055" y1="6343" x2="78022" y2="5597"/>
                        <a14:foregroundMark x1="80769" y1="6343" x2="78571" y2="67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960" y="1365579"/>
            <a:ext cx="4511040" cy="332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618729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07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1 -</a:t>
            </a:r>
            <a:r>
              <a:rPr lang="ko-KR" altLang="en-US" sz="3200" dirty="0">
                <a:latin typeface="+mn-ea"/>
              </a:rPr>
              <a:t>게끔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807720" y="4604947"/>
            <a:ext cx="1057656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엄마 요리는 너무 맛있어서 많이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먹지 않게끔 </a:t>
            </a:r>
            <a:r>
              <a:rPr lang="ko-KR" altLang="en-US" sz="3600" b="1" dirty="0">
                <a:latin typeface="+mn-ea"/>
              </a:rPr>
              <a:t>조심해야 돼요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0" y="1553832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떡볶이는 매운 음식 아니에요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1" y="879546"/>
            <a:ext cx="87476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오늘은 궁중 떡볶이 만들어 줄게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1" y="2228600"/>
            <a:ext cx="786369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유진이가 매운 음식 별로 안 좋아하잖아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그래서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맵지 않게끔 </a:t>
            </a:r>
            <a:r>
              <a:rPr lang="ko-KR" altLang="en-US" sz="3000" dirty="0">
                <a:latin typeface="+mn-ea"/>
              </a:rPr>
              <a:t>고추장 대신 간장으로 간을 하는 떡볶이란다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</a:t>
            </a:r>
            <a:endParaRPr lang="en-US" sz="3000" dirty="0"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5345F9-1CA9-4A0C-9B54-23304C542B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713" l="9538" r="89866">
                        <a14:foregroundMark x1="46796" y1="8276" x2="50075" y2="6667"/>
                        <a14:foregroundMark x1="67660" y1="31034" x2="70492" y2="43448"/>
                        <a14:foregroundMark x1="66021" y1="66897" x2="66468" y2="66207"/>
                        <a14:foregroundMark x1="80477" y1="64138" x2="80179" y2="64598"/>
                        <a14:foregroundMark x1="39940" y1="86207" x2="52012" y2="88966"/>
                        <a14:foregroundMark x1="65872" y1="83678" x2="73621" y2="87586"/>
                        <a14:foregroundMark x1="73621" y1="87586" x2="75708" y2="85517"/>
                        <a14:foregroundMark x1="67213" y1="80920" x2="75261" y2="81839"/>
                        <a14:foregroundMark x1="75261" y1="81839" x2="77347" y2="81839"/>
                        <a14:foregroundMark x1="41878" y1="84138" x2="51267" y2="87586"/>
                        <a14:foregroundMark x1="59016" y1="75632" x2="74367" y2="77701"/>
                        <a14:foregroundMark x1="63636" y1="79770" x2="63040" y2="90115"/>
                        <a14:foregroundMark x1="65872" y1="89425" x2="80477" y2="87586"/>
                        <a14:foregroundMark x1="60954" y1="93103" x2="81371" y2="90345"/>
                        <a14:foregroundMark x1="73174" y1="57471" x2="75112" y2="71264"/>
                        <a14:foregroundMark x1="48286" y1="17471" x2="50671" y2="32874"/>
                        <a14:foregroundMark x1="55589" y1="86207" x2="53204" y2="86897"/>
                        <a14:foregroundMark x1="39195" y1="94253" x2="46051" y2="94713"/>
                        <a14:foregroundMark x1="67213" y1="42069" x2="68554" y2="44598"/>
                        <a14:foregroundMark x1="75410" y1="40000" x2="74516" y2="42759"/>
                        <a14:foregroundMark x1="65723" y1="43448" x2="65723" y2="43448"/>
                        <a14:foregroundMark x1="44858" y1="81839" x2="51118" y2="79770"/>
                      </a14:backgroundRemoval>
                    </a14:imgEffect>
                  </a14:imgLayer>
                </a14:imgProps>
              </a:ext>
            </a:extLst>
          </a:blip>
          <a:srcRect l="31713" r="17261"/>
          <a:stretch/>
        </p:blipFill>
        <p:spPr>
          <a:xfrm>
            <a:off x="8188960" y="-48734"/>
            <a:ext cx="3606659" cy="458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3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80348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07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2 -</a:t>
            </a:r>
            <a:r>
              <a:rPr lang="ko-KR" altLang="en-US" sz="3200" dirty="0">
                <a:latin typeface="+mn-ea"/>
              </a:rPr>
              <a:t>아야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)/</a:t>
            </a:r>
            <a:r>
              <a:rPr lang="ko-KR" altLang="en-US" sz="3200" dirty="0">
                <a:latin typeface="+mn-ea"/>
              </a:rPr>
              <a:t>어야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만</a:t>
            </a:r>
            <a:r>
              <a:rPr lang="en-US" altLang="ko-KR" sz="3200" dirty="0">
                <a:latin typeface="+mn-ea"/>
              </a:rPr>
              <a:t>)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457200" y="4614032"/>
            <a:ext cx="112776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시간이 걸리더라도 조리법을 제대로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따라야</a:t>
            </a:r>
            <a:r>
              <a:rPr lang="ko-KR" altLang="en-US" sz="3600" b="1" dirty="0">
                <a:latin typeface="+mn-ea"/>
              </a:rPr>
              <a:t> 맛있는 요리가 되겠군요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852042"/>
            <a:ext cx="70712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채소마다 익는 속도가 달라서 따로따로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볶아야만</a:t>
            </a:r>
            <a:r>
              <a:rPr lang="ko-KR" altLang="en-US" sz="3000" dirty="0">
                <a:latin typeface="+mn-ea"/>
              </a:rPr>
              <a:t> 채소 고유의 맛을 살릴 수 있단다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2250635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왜요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같이 볶으면 더 쉽고 빠르잖아요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874761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궁중 떡볶이를 만들 때 채소는 따로따로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볶아야</a:t>
            </a:r>
            <a:r>
              <a:rPr lang="ko-KR" altLang="en-US" sz="3000" dirty="0">
                <a:latin typeface="+mn-ea"/>
              </a:rPr>
              <a:t> 한단다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E88A74-558C-4212-BDBD-9D458426D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713" l="9538" r="89866">
                        <a14:foregroundMark x1="46796" y1="8276" x2="50075" y2="6667"/>
                        <a14:foregroundMark x1="67660" y1="31034" x2="70492" y2="43448"/>
                        <a14:foregroundMark x1="66021" y1="66897" x2="66468" y2="66207"/>
                        <a14:foregroundMark x1="80477" y1="64138" x2="80179" y2="64598"/>
                        <a14:foregroundMark x1="39940" y1="86207" x2="52012" y2="88966"/>
                        <a14:foregroundMark x1="65872" y1="83678" x2="73621" y2="87586"/>
                        <a14:foregroundMark x1="73621" y1="87586" x2="75708" y2="85517"/>
                        <a14:foregroundMark x1="67213" y1="80920" x2="75261" y2="81839"/>
                        <a14:foregroundMark x1="75261" y1="81839" x2="77347" y2="81839"/>
                        <a14:foregroundMark x1="41878" y1="84138" x2="51267" y2="87586"/>
                        <a14:foregroundMark x1="59016" y1="75632" x2="74367" y2="77701"/>
                        <a14:foregroundMark x1="63636" y1="79770" x2="63040" y2="90115"/>
                        <a14:foregroundMark x1="65872" y1="89425" x2="80477" y2="87586"/>
                        <a14:foregroundMark x1="60954" y1="93103" x2="81371" y2="90345"/>
                        <a14:foregroundMark x1="73174" y1="57471" x2="75112" y2="71264"/>
                        <a14:foregroundMark x1="48286" y1="17471" x2="50671" y2="32874"/>
                        <a14:foregroundMark x1="55589" y1="86207" x2="53204" y2="86897"/>
                        <a14:foregroundMark x1="39195" y1="94253" x2="46051" y2="94713"/>
                        <a14:foregroundMark x1="67213" y1="42069" x2="68554" y2="44598"/>
                        <a14:foregroundMark x1="75410" y1="40000" x2="74516" y2="42759"/>
                        <a14:foregroundMark x1="65723" y1="43448" x2="65723" y2="43448"/>
                        <a14:foregroundMark x1="44858" y1="81839" x2="51118" y2="79770"/>
                      </a14:backgroundRemoval>
                    </a14:imgEffect>
                  </a14:imgLayer>
                </a14:imgProps>
              </a:ext>
            </a:extLst>
          </a:blip>
          <a:srcRect l="31713" r="17261"/>
          <a:stretch/>
        </p:blipFill>
        <p:spPr>
          <a:xfrm>
            <a:off x="8188960" y="-48734"/>
            <a:ext cx="3606659" cy="458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1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948929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08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1 </a:t>
            </a:r>
            <a:r>
              <a:rPr lang="ko-KR" altLang="en-US" sz="3200" dirty="0">
                <a:latin typeface="+mn-ea"/>
              </a:rPr>
              <a:t>배가 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증가하다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감소하다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19182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시내버스 요금도 약 </a:t>
            </a:r>
            <a:r>
              <a:rPr lang="en-US" altLang="ko-KR" sz="4800" b="1" dirty="0">
                <a:solidFill>
                  <a:srgbClr val="FF0000"/>
                </a:solidFill>
                <a:latin typeface="+mn-ea"/>
              </a:rPr>
              <a:t>160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배가 증가했네요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6375467" y="2743561"/>
            <a:ext cx="57707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유진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우와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엄청 많이 올랐네요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6375468" y="1016316"/>
            <a:ext cx="577073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지난 세월 동안 한국의 물가가 얼마나 변했는지를 보여 주는 도표예요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48779" y="3423771"/>
            <a:ext cx="116533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짜장면 값이 </a:t>
            </a:r>
            <a:r>
              <a:rPr lang="en-US" altLang="ko-KR" sz="3000" dirty="0">
                <a:latin typeface="+mn-ea"/>
              </a:rPr>
              <a:t>50</a:t>
            </a:r>
            <a:r>
              <a:rPr lang="ko-KR" altLang="en-US" sz="3000" dirty="0">
                <a:latin typeface="+mn-ea"/>
              </a:rPr>
              <a:t>여 년 동안에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200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배가 되었어요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88021D1F-0C69-40F3-B220-2638D0998D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959283"/>
              </p:ext>
            </p:extLst>
          </p:nvPr>
        </p:nvGraphicFramePr>
        <p:xfrm>
          <a:off x="233679" y="1046796"/>
          <a:ext cx="6096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485608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611384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577823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557570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가격</a:t>
                      </a:r>
                      <a:r>
                        <a:rPr lang="en-US" altLang="ko-KR" sz="2400" dirty="0"/>
                        <a:t>(</a:t>
                      </a:r>
                      <a:r>
                        <a:rPr lang="ko-KR" altLang="en-US" sz="2400" dirty="0"/>
                        <a:t>평균</a:t>
                      </a:r>
                      <a:r>
                        <a:rPr lang="en-US" altLang="ko-KR" sz="2400" dirty="0"/>
                        <a:t>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1963</a:t>
                      </a:r>
                      <a:r>
                        <a:rPr lang="ko-KR" altLang="en-US" sz="2400" dirty="0"/>
                        <a:t>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2017</a:t>
                      </a:r>
                      <a:r>
                        <a:rPr lang="ko-KR" altLang="en-US" sz="2400" dirty="0"/>
                        <a:t>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차이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2212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라면 값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2570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짜장면 값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5,000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709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시내버스 요금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1,300</a:t>
                      </a:r>
                      <a:r>
                        <a:rPr lang="ko-KR" altLang="en-US" sz="2400" dirty="0"/>
                        <a:t>원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약 </a:t>
                      </a:r>
                      <a:r>
                        <a:rPr lang="en-US" altLang="ko-KR" sz="2400" dirty="0"/>
                        <a:t>160</a:t>
                      </a:r>
                      <a:r>
                        <a:rPr lang="ko-KR" altLang="en-US" sz="2400" dirty="0"/>
                        <a:t>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6183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0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5150</TotalTime>
  <Words>1086</Words>
  <Application>Microsoft Office PowerPoint</Application>
  <PresentationFormat>Widescreen</PresentationFormat>
  <Paragraphs>151</Paragraphs>
  <Slides>20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?</vt:lpstr>
      <vt:lpstr>hurme_no2-webfont</vt:lpstr>
      <vt:lpstr>맑은 고딕</vt:lpstr>
      <vt:lpstr>Arial</vt:lpstr>
      <vt:lpstr>Broadway</vt:lpstr>
      <vt:lpstr>Calibri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 Unit 02</dc:title>
  <dc:creator>Grace Euna Ko</dc:creator>
  <cp:lastModifiedBy>Hyunkyu Yi</cp:lastModifiedBy>
  <cp:revision>388</cp:revision>
  <dcterms:created xsi:type="dcterms:W3CDTF">2020-04-18T22:55:50Z</dcterms:created>
  <dcterms:modified xsi:type="dcterms:W3CDTF">2020-06-30T22:40:14Z</dcterms:modified>
</cp:coreProperties>
</file>